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7"/>
  </p:notesMasterIdLst>
  <p:sldIdLst>
    <p:sldId id="256" r:id="rId2"/>
    <p:sldId id="259" r:id="rId3"/>
    <p:sldId id="408" r:id="rId4"/>
    <p:sldId id="449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12" r:id="rId17"/>
    <p:sldId id="417" r:id="rId18"/>
    <p:sldId id="428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19" r:id="rId35"/>
    <p:sldId id="4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0" autoAdjust="0"/>
    <p:restoredTop sz="96197"/>
  </p:normalViewPr>
  <p:slideViewPr>
    <p:cSldViewPr snapToGrid="0">
      <p:cViewPr varScale="1">
        <p:scale>
          <a:sx n="104" d="100"/>
          <a:sy n="104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8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tinyurl.com/aps106aliaslist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inyurl.com/2p9c443y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inyurl.com/7x79adcw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bldrkshx7mcz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hyperlink" Target="https://www.menti.com/aliebbk8fqw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 and Aliasing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9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9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2724B-F58D-CC4D-8549-D25D1EBCE985}"/>
              </a:ext>
            </a:extLst>
          </p:cNvPr>
          <p:cNvSpPr txBox="1"/>
          <p:nvPr/>
        </p:nvSpPr>
        <p:spPr>
          <a:xfrm>
            <a:off x="335947" y="4362019"/>
            <a:ext cx="758060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99FF"/>
                </a:solidFill>
              </a:rPr>
              <a:t>While waiting, open the </a:t>
            </a:r>
            <a:r>
              <a:rPr lang="en-US" sz="2000" b="1" dirty="0" err="1">
                <a:solidFill>
                  <a:srgbClr val="CC99FF"/>
                </a:solidFill>
              </a:rPr>
              <a:t>Jupyter</a:t>
            </a:r>
            <a:r>
              <a:rPr lang="en-US" sz="2000" b="1" dirty="0">
                <a:solidFill>
                  <a:srgbClr val="CC99FF"/>
                </a:solidFill>
              </a:rPr>
              <a:t> Notebook for today’s lecture</a:t>
            </a:r>
          </a:p>
          <a:p>
            <a:endParaRPr lang="en-US" sz="2000" b="1" dirty="0">
              <a:solidFill>
                <a:srgbClr val="CC99FF"/>
              </a:solidFill>
            </a:endParaRPr>
          </a:p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6 due this Friday 11:59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NO Lab 7 released Thursday 6:00 pm (because of next week’s midterm)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9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(in-person </a:t>
            </a:r>
            <a:r>
              <a:rPr lang="en-US" sz="1600" b="1" dirty="0">
                <a:solidFill>
                  <a:srgbClr val="66FF99"/>
                </a:solidFill>
              </a:rPr>
              <a:t>AND</a:t>
            </a:r>
            <a:r>
              <a:rPr lang="en-US" sz="1600" dirty="0">
                <a:solidFill>
                  <a:srgbClr val="66FF99"/>
                </a:solidFill>
              </a:rPr>
              <a:t> online)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Practical sessions (in-person </a:t>
            </a:r>
            <a:r>
              <a:rPr lang="en-US" sz="1600" b="1" dirty="0">
                <a:solidFill>
                  <a:srgbClr val="66FF99"/>
                </a:solidFill>
              </a:rPr>
              <a:t>AND</a:t>
            </a:r>
            <a:r>
              <a:rPr lang="en-US" sz="1600" dirty="0">
                <a:solidFill>
                  <a:srgbClr val="66FF99"/>
                </a:solidFill>
              </a:rPr>
              <a:t> online)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Office Hours (in-person </a:t>
            </a:r>
            <a:r>
              <a:rPr lang="en-US" sz="1600" b="1" dirty="0">
                <a:solidFill>
                  <a:srgbClr val="66FF99"/>
                </a:solidFill>
              </a:rPr>
              <a:t>AND</a:t>
            </a:r>
            <a:r>
              <a:rPr lang="en-US" sz="1600" dirty="0">
                <a:solidFill>
                  <a:srgbClr val="66FF99"/>
                </a:solidFill>
              </a:rPr>
              <a:t> online) running all week</a:t>
            </a:r>
            <a:endParaRPr lang="en-US" sz="1600" dirty="0">
              <a:solidFill>
                <a:srgbClr val="CC99FF"/>
              </a:solidFill>
            </a:endParaRPr>
          </a:p>
        </p:txBody>
      </p:sp>
      <p:pic>
        <p:nvPicPr>
          <p:cNvPr id="6" name="Picture 5" descr="Cartoon of cartoon of people talking to each other&#10;&#10;AI-generated content may be incorrect.">
            <a:extLst>
              <a:ext uri="{FF2B5EF4-FFF2-40B4-BE49-F238E27FC236}">
                <a16:creationId xmlns:a16="http://schemas.microsoft.com/office/drawing/2014/main" id="{41BC0FA5-7806-9333-3C85-B6D8BC91F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12362" r="13090" b="10538"/>
          <a:stretch/>
        </p:blipFill>
        <p:spPr>
          <a:xfrm>
            <a:off x="9377082" y="1658002"/>
            <a:ext cx="2640335" cy="37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87C-C433-45BC-9635-279D5643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4840898"/>
          </a:xfrm>
        </p:spPr>
        <p:txBody>
          <a:bodyPr>
            <a:normAutofit/>
          </a:bodyPr>
          <a:lstStyle/>
          <a:p>
            <a:r>
              <a:rPr lang="en-US" b="1" dirty="0"/>
              <a:t>Local Scope</a:t>
            </a:r>
          </a:p>
          <a:p>
            <a:r>
              <a:rPr lang="en-US" dirty="0"/>
              <a:t>Whenever you define a variable within a </a:t>
            </a:r>
            <a:r>
              <a:rPr lang="en-US" b="1" dirty="0"/>
              <a:t>function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its scope lies </a:t>
            </a:r>
            <a:r>
              <a:rPr lang="en-US" b="1" dirty="0">
                <a:solidFill>
                  <a:schemeClr val="accent2"/>
                </a:solidFill>
              </a:rPr>
              <a:t>ONLY</a:t>
            </a:r>
            <a:r>
              <a:rPr lang="en-US" dirty="0"/>
              <a:t> within the </a:t>
            </a:r>
            <a:r>
              <a:rPr lang="en-US" b="1" dirty="0"/>
              <a:t>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It is accessible from the point at which it is defined until the end of the function and exists for as long as the function is executing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means its value cannot be changed or even accessed from outside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D981D-D4D3-47E1-8357-8C5F0CD388E8}"/>
              </a:ext>
            </a:extLst>
          </p:cNvPr>
          <p:cNvSpPr txBox="1"/>
          <p:nvPr/>
        </p:nvSpPr>
        <p:spPr>
          <a:xfrm>
            <a:off x="8772342" y="4884660"/>
            <a:ext cx="25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D249383-172B-4D86-8E0C-3FA36E1CD4A1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C3A0528-E031-4162-AB03-8B5D5356CEFF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79FD8F2E-3259-44DD-93CC-66ED77F6EA87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79DBC6-4D64-43CF-8DF7-245CCC7D49D7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87C-C433-45BC-9635-279D5643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3487458"/>
          </a:xfrm>
        </p:spPr>
        <p:txBody>
          <a:bodyPr>
            <a:normAutofit/>
          </a:bodyPr>
          <a:lstStyle/>
          <a:p>
            <a:r>
              <a:rPr lang="en-US" b="1" dirty="0"/>
              <a:t>Local Scope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11BD9-9C26-42C5-A943-C8A5580FEEE6}"/>
              </a:ext>
            </a:extLst>
          </p:cNvPr>
          <p:cNvSpPr txBox="1"/>
          <p:nvPr/>
        </p:nvSpPr>
        <p:spPr>
          <a:xfrm>
            <a:off x="836554" y="2597296"/>
            <a:ext cx="49103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my_function():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 = ‘Sebastian’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my_function()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F5397-9C99-4C01-893C-D225DEC17428}"/>
              </a:ext>
            </a:extLst>
          </p:cNvPr>
          <p:cNvSpPr txBox="1"/>
          <p:nvPr/>
        </p:nvSpPr>
        <p:spPr>
          <a:xfrm>
            <a:off x="6445129" y="4526989"/>
            <a:ext cx="473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FF"/>
                </a:solidFill>
              </a:rPr>
              <a:t>is local to the function and not accessible outside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5E3E7E-FD2E-420F-996E-61F30658671B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C3B6905A-EBE6-44B7-9863-D0EFE8705741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27022F-A9FB-43B4-9339-3A8741D1C509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60A2-A3FA-1844-A93C-BECA904EDC68}"/>
              </a:ext>
            </a:extLst>
          </p:cNvPr>
          <p:cNvSpPr txBox="1"/>
          <p:nvPr/>
        </p:nvSpPr>
        <p:spPr>
          <a:xfrm>
            <a:off x="836554" y="5884513"/>
            <a:ext cx="7367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Error: </a:t>
            </a:r>
            <a:r>
              <a:rPr lang="en-US" sz="2400" dirty="0" err="1">
                <a:solidFill>
                  <a:srgbClr val="FF0000"/>
                </a:solidFill>
              </a:rPr>
              <a:t>builtins.NameError</a:t>
            </a:r>
            <a:r>
              <a:rPr lang="en-US" sz="2400" dirty="0">
                <a:solidFill>
                  <a:srgbClr val="FF0000"/>
                </a:solidFill>
              </a:rPr>
              <a:t>: name 'name'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4135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5381-03D0-4DB3-A1E2-922A8A62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4864344"/>
          </a:xfrm>
        </p:spPr>
        <p:txBody>
          <a:bodyPr>
            <a:normAutofit/>
          </a:bodyPr>
          <a:lstStyle/>
          <a:p>
            <a:r>
              <a:rPr lang="en-US" b="1" dirty="0"/>
              <a:t>Global Scope</a:t>
            </a:r>
          </a:p>
          <a:p>
            <a:r>
              <a:rPr lang="en-US" dirty="0"/>
              <a:t>Whenever a variable is defined outside any function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it becomes a global variable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and its scope is anywhere within the program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means that variables and functions defined outside of a function are accessible inside of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9D359-2B8E-43EF-A074-2790193F9109}"/>
              </a:ext>
            </a:extLst>
          </p:cNvPr>
          <p:cNvSpPr txBox="1"/>
          <p:nvPr/>
        </p:nvSpPr>
        <p:spPr>
          <a:xfrm>
            <a:off x="8772342" y="4884660"/>
            <a:ext cx="25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253738B-EDB1-4A11-8EFB-6F42C43BDF90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46B8AA-81D4-4066-B0CB-239A86ADB6A7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D93DB152-ACBE-4AC8-A852-C16E07D8BE38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7CD69D-2288-431C-AD63-29C624CCC2CD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7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6DE74-C3EC-491E-8B5F-8944C4C065BD}"/>
              </a:ext>
            </a:extLst>
          </p:cNvPr>
          <p:cNvSpPr txBox="1"/>
          <p:nvPr/>
        </p:nvSpPr>
        <p:spPr>
          <a:xfrm>
            <a:off x="5722359" y="4169659"/>
            <a:ext cx="2858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FF"/>
                </a:solidFill>
              </a:rPr>
              <a:t>is in the global scope and is accessible inside the function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67A1-7B06-4A9C-A47B-82097D7676F8}"/>
              </a:ext>
            </a:extLst>
          </p:cNvPr>
          <p:cNvSpPr txBox="1"/>
          <p:nvPr/>
        </p:nvSpPr>
        <p:spPr>
          <a:xfrm>
            <a:off x="8772342" y="4884660"/>
            <a:ext cx="27842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FFFF"/>
                </a:solidFill>
              </a:rPr>
              <a:t>Is name in local?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0000"/>
                </a:solidFill>
              </a:rPr>
              <a:t>No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FFFF"/>
                </a:solidFill>
              </a:rPr>
              <a:t>Is name in global?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00B050"/>
                </a:solidFill>
              </a:rPr>
              <a:t>Yes (Done)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0F492E-61E6-42D2-97A6-6FE575A0FF64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FC6502-38D8-43D0-A54D-D7A8B69576FD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1CD3A83A-1FE3-4D37-943E-6966B898C267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2C718C-4487-4CC7-83F8-72A7A61FBB65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5381-03D0-4DB3-A1E2-922A8A62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3257125"/>
          </a:xfrm>
        </p:spPr>
        <p:txBody>
          <a:bodyPr>
            <a:normAutofit/>
          </a:bodyPr>
          <a:lstStyle/>
          <a:p>
            <a:r>
              <a:rPr lang="en-US" b="1" dirty="0"/>
              <a:t>Global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9E603-DFE1-4988-B2F7-63C19EC85B79}"/>
              </a:ext>
            </a:extLst>
          </p:cNvPr>
          <p:cNvSpPr txBox="1"/>
          <p:nvPr/>
        </p:nvSpPr>
        <p:spPr>
          <a:xfrm>
            <a:off x="4918580" y="622850"/>
            <a:ext cx="3434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Notice that 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FFFFFF"/>
                </a:solidFill>
              </a:rPr>
              <a:t> is not defined anywhere when we define the function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4D25D-3029-41DE-91D3-9E5F33A19B65}"/>
              </a:ext>
            </a:extLst>
          </p:cNvPr>
          <p:cNvSpPr txBox="1"/>
          <p:nvPr/>
        </p:nvSpPr>
        <p:spPr>
          <a:xfrm>
            <a:off x="834908" y="2591056"/>
            <a:ext cx="46955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my_function():   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print(name)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‘Sebastian’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E384E-F4F6-1F47-B623-CA4ADCEA79E5}"/>
              </a:ext>
            </a:extLst>
          </p:cNvPr>
          <p:cNvSpPr txBox="1"/>
          <p:nvPr/>
        </p:nvSpPr>
        <p:spPr>
          <a:xfrm>
            <a:off x="796286" y="5954763"/>
            <a:ext cx="412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OUTPUT: Sebastian</a:t>
            </a:r>
          </a:p>
        </p:txBody>
      </p:sp>
    </p:spTree>
    <p:extLst>
      <p:ext uri="{BB962C8B-B14F-4D97-AF65-F5344CB8AC3E}">
        <p14:creationId xmlns:p14="http://schemas.microsoft.com/office/powerpoint/2010/main" val="4233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67A1-7B06-4A9C-A47B-82097D7676F8}"/>
              </a:ext>
            </a:extLst>
          </p:cNvPr>
          <p:cNvSpPr txBox="1"/>
          <p:nvPr/>
        </p:nvSpPr>
        <p:spPr>
          <a:xfrm>
            <a:off x="8772342" y="4884660"/>
            <a:ext cx="258596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FFFF"/>
                </a:solidFill>
              </a:rPr>
              <a:t>Is name in local?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00B050"/>
                </a:solidFill>
              </a:rPr>
              <a:t>Yes (Done)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0F492E-61E6-42D2-97A6-6FE575A0FF64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FC6502-38D8-43D0-A54D-D7A8B69576FD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1CD3A83A-1FE3-4D37-943E-6966B898C267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2C718C-4487-4CC7-83F8-72A7A61FBB65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5381-03D0-4DB3-A1E2-922A8A62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3257125"/>
          </a:xfrm>
        </p:spPr>
        <p:txBody>
          <a:bodyPr>
            <a:normAutofit/>
          </a:bodyPr>
          <a:lstStyle/>
          <a:p>
            <a:r>
              <a:rPr lang="en-US" b="1" dirty="0"/>
              <a:t>Global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8F56D-5976-4F8E-A8DB-F83D8614CAA6}"/>
              </a:ext>
            </a:extLst>
          </p:cNvPr>
          <p:cNvSpPr txBox="1"/>
          <p:nvPr/>
        </p:nvSpPr>
        <p:spPr>
          <a:xfrm>
            <a:off x="833262" y="2592774"/>
            <a:ext cx="42659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my_function():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 = ‘Ben’   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print(name)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‘Sebastian’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BBE2D-60FD-4AE0-BF2C-545E6FDA2265}"/>
              </a:ext>
            </a:extLst>
          </p:cNvPr>
          <p:cNvSpPr txBox="1"/>
          <p:nvPr/>
        </p:nvSpPr>
        <p:spPr>
          <a:xfrm>
            <a:off x="5369016" y="4142651"/>
            <a:ext cx="2966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FF"/>
                </a:solidFill>
              </a:rPr>
              <a:t>is in the global scope and is accessible inside the function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ECE47-077D-984A-A878-9647B78D6A84}"/>
              </a:ext>
            </a:extLst>
          </p:cNvPr>
          <p:cNvSpPr txBox="1"/>
          <p:nvPr/>
        </p:nvSpPr>
        <p:spPr>
          <a:xfrm>
            <a:off x="809965" y="6074136"/>
            <a:ext cx="412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OUTPUT: Ben</a:t>
            </a:r>
          </a:p>
        </p:txBody>
      </p:sp>
    </p:spTree>
    <p:extLst>
      <p:ext uri="{BB962C8B-B14F-4D97-AF65-F5344CB8AC3E}">
        <p14:creationId xmlns:p14="http://schemas.microsoft.com/office/powerpoint/2010/main" val="163144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Immutable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853333"/>
            <a:ext cx="7086600" cy="4835479"/>
          </a:xfrm>
        </p:spPr>
        <p:txBody>
          <a:bodyPr/>
          <a:lstStyle/>
          <a:p>
            <a:r>
              <a:rPr lang="en-US" dirty="0"/>
              <a:t>When you pass an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 to a function, the function gets a reference to the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References where it’s stored in memory</a:t>
            </a:r>
          </a:p>
          <a:p>
            <a:r>
              <a:rPr lang="en-US" dirty="0"/>
              <a:t>If the function modifies the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 object, then the change is not reflected at the global scope level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ADE88-5D8B-2040-A947-129C3554BED0}"/>
              </a:ext>
            </a:extLst>
          </p:cNvPr>
          <p:cNvSpPr/>
          <p:nvPr/>
        </p:nvSpPr>
        <p:spPr>
          <a:xfrm>
            <a:off x="8008147" y="2104130"/>
            <a:ext cx="384441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zero(x):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x = 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return x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x = 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</a:t>
            </a:r>
            <a:r>
              <a:rPr lang="en-US" sz="2000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x_new</a:t>
            </a: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zero(x)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sz="2000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x_new</a:t>
            </a: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print(x)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9157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Mutable Type (Aliasing)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714788"/>
            <a:ext cx="10674928" cy="4835479"/>
          </a:xfrm>
        </p:spPr>
        <p:txBody>
          <a:bodyPr>
            <a:normAutofit/>
          </a:bodyPr>
          <a:lstStyle/>
          <a:p>
            <a:r>
              <a:rPr lang="en-US" sz="2400" dirty="0"/>
              <a:t>When you pass a list (or other mutable types) to a function, the function gets a reference to the list</a:t>
            </a:r>
          </a:p>
          <a:p>
            <a:r>
              <a:rPr lang="en-US" sz="2400" dirty="0"/>
              <a:t>If the function modifies the list parameter, then that change is reflected at the global scope level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0DD44-1C2A-9E4C-96BC-E10CD1FCF97B}"/>
              </a:ext>
            </a:extLst>
          </p:cNvPr>
          <p:cNvSpPr/>
          <p:nvPr/>
        </p:nvSpPr>
        <p:spPr>
          <a:xfrm>
            <a:off x="1177636" y="3133947"/>
            <a:ext cx="9836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zero(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’’’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(list)-&gt; None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changes all elements of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to zero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’’’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i in range(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)):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becomes indices of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endParaRPr lang="en-US" dirty="0">
              <a:solidFill>
                <a:schemeClr val="accent6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 = 0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#set each index of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to 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[0, 1, 2, 3, 4]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zero(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[0, 0, 0, 0, 0]</a:t>
            </a:r>
          </a:p>
        </p:txBody>
      </p:sp>
    </p:spTree>
    <p:extLst>
      <p:ext uri="{BB962C8B-B14F-4D97-AF65-F5344CB8AC3E}">
        <p14:creationId xmlns:p14="http://schemas.microsoft.com/office/powerpoint/2010/main" val="230063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Mutable Type (Aliasing)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714788"/>
            <a:ext cx="10674928" cy="4835479"/>
          </a:xfrm>
        </p:spPr>
        <p:txBody>
          <a:bodyPr>
            <a:normAutofit/>
          </a:bodyPr>
          <a:lstStyle/>
          <a:p>
            <a:r>
              <a:rPr lang="en-US" sz="2400" dirty="0"/>
              <a:t>When you pass a list to a function, the function gets a reference to the list</a:t>
            </a:r>
          </a:p>
          <a:p>
            <a:r>
              <a:rPr lang="en-US" sz="2400" dirty="0"/>
              <a:t>If the function modifies the list parameter, then that change is reflected at the global scope level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0DD44-1C2A-9E4C-96BC-E10CD1FCF97B}"/>
              </a:ext>
            </a:extLst>
          </p:cNvPr>
          <p:cNvSpPr/>
          <p:nvPr/>
        </p:nvSpPr>
        <p:spPr>
          <a:xfrm>
            <a:off x="1177636" y="2856948"/>
            <a:ext cx="8620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zero(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’’’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(list)-&gt; None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changes all elements of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to zero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’’’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#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new_list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endParaRPr lang="en-US" dirty="0">
              <a:solidFill>
                <a:schemeClr val="accent6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i in range(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 = 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[0, 1, 2, 3, 4]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zero(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[0, 0, 0, 0, 0]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3938A-9C5F-CD4E-9461-A0FBECA77BC7}"/>
              </a:ext>
            </a:extLst>
          </p:cNvPr>
          <p:cNvSpPr/>
          <p:nvPr/>
        </p:nvSpPr>
        <p:spPr>
          <a:xfrm>
            <a:off x="8555318" y="3768533"/>
            <a:ext cx="30874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This can be corrected by ensuring the </a:t>
            </a:r>
            <a:r>
              <a:rPr lang="en-US" altLang="zh-CN" dirty="0" err="1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new_list</a:t>
            </a: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 does not reference to the original </a:t>
            </a:r>
            <a:r>
              <a:rPr lang="en-US" altLang="zh-CN" dirty="0" err="1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some_list</a:t>
            </a: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 object</a:t>
            </a:r>
          </a:p>
          <a:p>
            <a:endParaRPr lang="en-US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How can we do this?</a:t>
            </a:r>
          </a:p>
          <a:p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new_list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 = </a:t>
            </a:r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some_list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[:]</a:t>
            </a:r>
          </a:p>
          <a:p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new_list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 = list(</a:t>
            </a:r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some_list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A7EC8-FAF3-CD46-8015-C41C24BB9F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67423" y="4359349"/>
            <a:ext cx="3087499" cy="170121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705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F1F2-87C7-DA47-91C7-1F3842EB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F3C4-C09D-BB4F-98E3-9D50BB19C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 how it looks in a visualizer!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https://tinyurl.com/aps106aliaslist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1026" name="Picture 2" descr="It's an Alias - Dr Evil Austin Powers | Make a Meme">
            <a:extLst>
              <a:ext uri="{FF2B5EF4-FFF2-40B4-BE49-F238E27FC236}">
                <a16:creationId xmlns:a16="http://schemas.microsoft.com/office/drawing/2014/main" id="{1A52C1B3-8795-33B0-D095-30FBB952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60" y="3174712"/>
            <a:ext cx="4700000" cy="3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70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US" dirty="0"/>
              <a:t>Mutation</a:t>
            </a:r>
          </a:p>
          <a:p>
            <a:pPr lvl="2"/>
            <a:r>
              <a:rPr lang="en-US" dirty="0"/>
              <a:t>Modification of an object</a:t>
            </a:r>
          </a:p>
          <a:p>
            <a:pPr lvl="1"/>
            <a:r>
              <a:rPr lang="en-US" dirty="0"/>
              <a:t>Mutable vs Immutable</a:t>
            </a:r>
          </a:p>
          <a:p>
            <a:pPr lvl="2"/>
            <a:r>
              <a:rPr lang="en-US" dirty="0"/>
              <a:t>Can be mutated/modified</a:t>
            </a:r>
          </a:p>
          <a:p>
            <a:pPr lvl="1"/>
            <a:r>
              <a:rPr lang="en-US" dirty="0"/>
              <a:t>Aliasing</a:t>
            </a:r>
          </a:p>
          <a:p>
            <a:pPr lvl="2"/>
            <a:r>
              <a:rPr lang="en-US" dirty="0"/>
              <a:t>Two variables are referring to the same object in memory</a:t>
            </a:r>
          </a:p>
          <a:p>
            <a:pPr lvl="2"/>
            <a:r>
              <a:rPr lang="en-US" dirty="0"/>
              <a:t>Mutation through one variable affects the other variables</a:t>
            </a:r>
          </a:p>
          <a:p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More on Mutability and Aliasing</a:t>
            </a:r>
          </a:p>
        </p:txBody>
      </p:sp>
    </p:spTree>
    <p:extLst>
      <p:ext uri="{BB962C8B-B14F-4D97-AF65-F5344CB8AC3E}">
        <p14:creationId xmlns:p14="http://schemas.microsoft.com/office/powerpoint/2010/main" val="366382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9.1</a:t>
            </a:r>
          </a:p>
          <a:p>
            <a:pPr lvl="1"/>
            <a:r>
              <a:rPr lang="en-US" b="1" dirty="0"/>
              <a:t>Advanced Functions and Aliasing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9.2</a:t>
            </a:r>
          </a:p>
          <a:p>
            <a:pPr lvl="1"/>
            <a:r>
              <a:rPr lang="en-US" dirty="0"/>
              <a:t>Wordle Part 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9.3</a:t>
            </a:r>
          </a:p>
          <a:p>
            <a:pPr lvl="1"/>
            <a:r>
              <a:rPr lang="en-US" dirty="0"/>
              <a:t>Midterm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740A-7A6D-B70C-54A3-383DD3FE0F36}"/>
              </a:ext>
            </a:extLst>
          </p:cNvPr>
          <p:cNvSpPr txBox="1"/>
          <p:nvPr/>
        </p:nvSpPr>
        <p:spPr>
          <a:xfrm>
            <a:off x="1991297" y="4929701"/>
            <a:ext cx="7937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C99FF"/>
                </a:solidFill>
              </a:rPr>
              <a:t>Midterm Review</a:t>
            </a:r>
            <a:br>
              <a:rPr lang="en-US" sz="3200" b="1" dirty="0">
                <a:solidFill>
                  <a:srgbClr val="CC99FF"/>
                </a:solidFill>
              </a:rPr>
            </a:br>
            <a:r>
              <a:rPr lang="en-US" sz="3200" b="1" dirty="0">
                <a:solidFill>
                  <a:srgbClr val="CC99FF"/>
                </a:solidFill>
              </a:rPr>
              <a:t>Do you prefer Friday PM or Sunday PM?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Let’s Recap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856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425569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30260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168990" y="4065471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355088" y="456462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291636" y="4677107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124162" y="26393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942358" y="3445213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990853" y="25168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1049685" y="3322680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296208" y="4571039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85079" y="5276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563197" y="252283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910791" y="33286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873CB-5178-8648-B466-910301A255AE}"/>
              </a:ext>
            </a:extLst>
          </p:cNvPr>
          <p:cNvSpPr txBox="1"/>
          <p:nvPr/>
        </p:nvSpPr>
        <p:spPr>
          <a:xfrm>
            <a:off x="6833943" y="5960919"/>
            <a:ext cx="556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28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179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3E74-7F7F-FD47-A08A-3ECBA706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Default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E354B-BC63-C24B-A377-CEF5771D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certain functions, such as range and print, you do not need to pass an argument for every parameter</a:t>
            </a:r>
          </a:p>
          <a:p>
            <a:pPr lvl="1"/>
            <a:r>
              <a:rPr lang="en-US" dirty="0"/>
              <a:t>If no parameter is passed, the default parameter values will be used</a:t>
            </a:r>
          </a:p>
          <a:p>
            <a:r>
              <a:rPr lang="en-US" dirty="0"/>
              <a:t>For example: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22AD2-BD01-E14C-A214-4755D4D5D39E}"/>
              </a:ext>
            </a:extLst>
          </p:cNvPr>
          <p:cNvSpPr/>
          <p:nvPr/>
        </p:nvSpPr>
        <p:spPr>
          <a:xfrm>
            <a:off x="2019099" y="4289583"/>
            <a:ext cx="274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range(2, 5)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range(2, 5)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range(10)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range(0, 10)</a:t>
            </a:r>
            <a:endParaRPr lang="en-US" sz="2000" b="1" dirty="0">
              <a:solidFill>
                <a:srgbClr val="00FF00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78DC4-1475-1840-980A-BD9C3D5F2A22}"/>
              </a:ext>
            </a:extLst>
          </p:cNvPr>
          <p:cNvSpPr/>
          <p:nvPr/>
        </p:nvSpPr>
        <p:spPr>
          <a:xfrm>
            <a:off x="4759841" y="4283148"/>
            <a:ext cx="5714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print("hello", "world",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='')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helloworld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print("hello", "world")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hello world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87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2340-682B-9145-A485-F362752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Default Values of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0DEF-9911-DA44-8DF7-38828609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Take a closer look at the print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we see that print has several parameters</a:t>
            </a:r>
          </a:p>
          <a:p>
            <a:pPr lvl="1"/>
            <a:r>
              <a:rPr lang="en-US" b="1" dirty="0">
                <a:solidFill>
                  <a:srgbClr val="00FF00"/>
                </a:solidFill>
              </a:rPr>
              <a:t>value</a:t>
            </a:r>
            <a:r>
              <a:rPr lang="en-US" b="1" dirty="0"/>
              <a:t>, ...,</a:t>
            </a:r>
            <a:r>
              <a:rPr lang="en-US" dirty="0"/>
              <a:t>: the values to be printed.</a:t>
            </a:r>
          </a:p>
          <a:p>
            <a:pPr lvl="1"/>
            <a:r>
              <a:rPr lang="en-US" b="1" dirty="0" err="1">
                <a:solidFill>
                  <a:srgbClr val="00FF00"/>
                </a:solidFill>
              </a:rPr>
              <a:t>sep</a:t>
            </a:r>
            <a:r>
              <a:rPr lang="en-US" b="1" dirty="0"/>
              <a:t>=' '</a:t>
            </a:r>
            <a:r>
              <a:rPr lang="en-US" dirty="0"/>
              <a:t>: an optional argument that by default will be a space. When multiple values are printed, this string will be printed between pairs of values.</a:t>
            </a:r>
          </a:p>
          <a:p>
            <a:pPr lvl="1"/>
            <a:r>
              <a:rPr lang="en-US" b="1" dirty="0">
                <a:solidFill>
                  <a:srgbClr val="00FF00"/>
                </a:solidFill>
              </a:rPr>
              <a:t>end</a:t>
            </a:r>
            <a:r>
              <a:rPr lang="en-US" b="1" dirty="0"/>
              <a:t>='\n'</a:t>
            </a:r>
            <a:r>
              <a:rPr lang="en-US" dirty="0"/>
              <a:t>: an optional argument that by default will be a newline character. This string is printed after the last value.</a:t>
            </a:r>
          </a:p>
          <a:p>
            <a:pPr lvl="1"/>
            <a:r>
              <a:rPr lang="en-US" b="1" dirty="0">
                <a:solidFill>
                  <a:srgbClr val="00FF00"/>
                </a:solidFill>
              </a:rPr>
              <a:t>file</a:t>
            </a:r>
            <a:r>
              <a:rPr lang="en-US" dirty="0"/>
              <a:t>: an optional argument that by default is </a:t>
            </a:r>
            <a:r>
              <a:rPr lang="en-US" dirty="0" err="1"/>
              <a:t>sys.stdout</a:t>
            </a:r>
            <a:r>
              <a:rPr lang="en-US" dirty="0"/>
              <a:t>, which specifies where to print.</a:t>
            </a:r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4E0FA-F333-5C41-BFE0-826F545F5948}"/>
              </a:ext>
            </a:extLst>
          </p:cNvPr>
          <p:cNvSpPr/>
          <p:nvPr/>
        </p:nvSpPr>
        <p:spPr>
          <a:xfrm>
            <a:off x="2289860" y="2287772"/>
            <a:ext cx="8297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help(print)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Help on built-in function print in module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builtins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print(...)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print(value, ...,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=' ', end='\n', file=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sys.stdout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74102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9150-95D1-7F4E-8FCB-1987FACE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23" y="60353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Examples: Default Values of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DAF4-1CA0-FC40-986E-B3694278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383662"/>
            <a:ext cx="11717079" cy="5277441"/>
          </a:xfrm>
        </p:spPr>
        <p:txBody>
          <a:bodyPr/>
          <a:lstStyle/>
          <a:p>
            <a:r>
              <a:rPr lang="en-US" sz="2400" dirty="0"/>
              <a:t>Let’s look at some examples of the print function </a:t>
            </a:r>
            <a:r>
              <a:rPr lang="en-US" sz="2400" dirty="0" err="1"/>
              <a:t>behaviour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see that the newline character ‘\n’ is automatically printed after ‘123’.  We can also provide multiple values to the print function: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Let’s use print again, but this time pass arguments to override the default parameter values: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400" dirty="0"/>
              <a:t>Notice the order does not matter: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3D59-95C2-4D4C-A535-8E1900864616}"/>
              </a:ext>
            </a:extLst>
          </p:cNvPr>
          <p:cNvSpPr/>
          <p:nvPr/>
        </p:nvSpPr>
        <p:spPr>
          <a:xfrm>
            <a:off x="1685498" y="1777408"/>
            <a:ext cx="2026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print(456)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07501-D28B-FE40-9855-95B95EAF1F7C}"/>
              </a:ext>
            </a:extLst>
          </p:cNvPr>
          <p:cNvSpPr/>
          <p:nvPr/>
        </p:nvSpPr>
        <p:spPr>
          <a:xfrm>
            <a:off x="6929199" y="1777409"/>
            <a:ext cx="2026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456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8F66B3-7626-8047-ACC7-4595A68E3A3C}"/>
              </a:ext>
            </a:extLst>
          </p:cNvPr>
          <p:cNvSpPr/>
          <p:nvPr/>
        </p:nvSpPr>
        <p:spPr>
          <a:xfrm>
            <a:off x="5121507" y="1777408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67AD11-AFF5-0244-A178-4B8FF608E5CE}"/>
              </a:ext>
            </a:extLst>
          </p:cNvPr>
          <p:cNvSpPr/>
          <p:nvPr/>
        </p:nvSpPr>
        <p:spPr>
          <a:xfrm>
            <a:off x="1685498" y="3525852"/>
            <a:ext cx="298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print(123,456)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01E99A-F35A-7946-ADFF-1E110BD793CA}"/>
              </a:ext>
            </a:extLst>
          </p:cNvPr>
          <p:cNvSpPr/>
          <p:nvPr/>
        </p:nvSpPr>
        <p:spPr>
          <a:xfrm>
            <a:off x="5082521" y="3535325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23A69-75E1-F04F-BE4E-089EF9031755}"/>
              </a:ext>
            </a:extLst>
          </p:cNvPr>
          <p:cNvSpPr/>
          <p:nvPr/>
        </p:nvSpPr>
        <p:spPr>
          <a:xfrm>
            <a:off x="6759078" y="3535325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123 456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67B7E-3E95-9D45-AD3A-EB9AEE8739CE}"/>
              </a:ext>
            </a:extLst>
          </p:cNvPr>
          <p:cNvSpPr/>
          <p:nvPr/>
        </p:nvSpPr>
        <p:spPr>
          <a:xfrm>
            <a:off x="60248" y="178599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.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py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FILE: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A4C991-5F41-C84C-93B3-ACA942A26E18}"/>
              </a:ext>
            </a:extLst>
          </p:cNvPr>
          <p:cNvSpPr/>
          <p:nvPr/>
        </p:nvSpPr>
        <p:spPr>
          <a:xfrm>
            <a:off x="1665924" y="4728882"/>
            <a:ext cx="5054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print(123,456,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=‘’, end=‘!’)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print(‘cats’)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BC374-D3D3-2F4B-888D-BE410DE40417}"/>
              </a:ext>
            </a:extLst>
          </p:cNvPr>
          <p:cNvSpPr/>
          <p:nvPr/>
        </p:nvSpPr>
        <p:spPr>
          <a:xfrm>
            <a:off x="7505051" y="466276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04EA-6C71-3641-B8AA-2496E58280BD}"/>
              </a:ext>
            </a:extLst>
          </p:cNvPr>
          <p:cNvSpPr/>
          <p:nvPr/>
        </p:nvSpPr>
        <p:spPr>
          <a:xfrm>
            <a:off x="9181608" y="466276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123456!cats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DB87B-17BB-0347-8F29-1825A5E28EB5}"/>
              </a:ext>
            </a:extLst>
          </p:cNvPr>
          <p:cNvSpPr/>
          <p:nvPr/>
        </p:nvSpPr>
        <p:spPr>
          <a:xfrm>
            <a:off x="7505051" y="606980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161DC-1580-F94B-B4D3-6B0EF73FC982}"/>
              </a:ext>
            </a:extLst>
          </p:cNvPr>
          <p:cNvSpPr/>
          <p:nvPr/>
        </p:nvSpPr>
        <p:spPr>
          <a:xfrm>
            <a:off x="9181608" y="606980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123456!cats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4A6CB6-586E-A042-AFCA-EA60B8F1FD3A}"/>
              </a:ext>
            </a:extLst>
          </p:cNvPr>
          <p:cNvSpPr/>
          <p:nvPr/>
        </p:nvSpPr>
        <p:spPr>
          <a:xfrm>
            <a:off x="1685498" y="5885745"/>
            <a:ext cx="5054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print(123,456, end=‘!’,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=‘’)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print(‘cats’)</a:t>
            </a:r>
          </a:p>
        </p:txBody>
      </p:sp>
    </p:spTree>
    <p:extLst>
      <p:ext uri="{BB962C8B-B14F-4D97-AF65-F5344CB8AC3E}">
        <p14:creationId xmlns:p14="http://schemas.microsoft.com/office/powerpoint/2010/main" val="3792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1BFF-2086-884F-A850-24B91FD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B775-1C8B-1D49-B8FF-31C467DF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examples visualized!</a:t>
            </a:r>
          </a:p>
          <a:p>
            <a:pPr lvl="1"/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https://tinyurl.com/2p9c443y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146" name="Picture 2" descr="Meme Creator - Funny When you learn the print function in Python Meme  Generator at MemeCreator.org!">
            <a:extLst>
              <a:ext uri="{FF2B5EF4-FFF2-40B4-BE49-F238E27FC236}">
                <a16:creationId xmlns:a16="http://schemas.microsoft.com/office/drawing/2014/main" id="{9383DB14-B42C-D44A-886B-2CCE28EA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92" y="1383662"/>
            <a:ext cx="4342629" cy="4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8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3B58-2476-EF4E-8BBD-1C18708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630" y="855105"/>
            <a:ext cx="8220740" cy="6561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if we want default parameters in our custom functions?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D86327-EECE-A746-B968-E5103D2E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94" y="2347414"/>
            <a:ext cx="4726011" cy="3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7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 One More Time…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30260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168990" y="4065471"/>
            <a:ext cx="81323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(param1, param2, …):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355088" y="456462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291636" y="4677107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124162" y="26393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942358" y="3445213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990853" y="25168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1049685" y="3322680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296208" y="4571039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85079" y="5276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563197" y="252283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910791" y="33286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873CB-5178-8648-B466-910301A255AE}"/>
              </a:ext>
            </a:extLst>
          </p:cNvPr>
          <p:cNvSpPr txBox="1"/>
          <p:nvPr/>
        </p:nvSpPr>
        <p:spPr>
          <a:xfrm>
            <a:off x="6603877" y="6004921"/>
            <a:ext cx="556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function_name(arg1, arg2)</a:t>
            </a:r>
            <a:endParaRPr lang="en-US" sz="28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pic>
        <p:nvPicPr>
          <p:cNvPr id="19" name="Picture 2" descr="Why is my function not outputting anything : r/ProgrammerHumor">
            <a:extLst>
              <a:ext uri="{FF2B5EF4-FFF2-40B4-BE49-F238E27FC236}">
                <a16:creationId xmlns:a16="http://schemas.microsoft.com/office/drawing/2014/main" id="{136CC06D-5295-D746-9DDE-248FE0D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344" y="1595797"/>
            <a:ext cx="2736286" cy="237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3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 One More Time…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10839139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with default values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745039" y="4077723"/>
            <a:ext cx="102803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(param1=val1, param2=val2,…):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-32080" y="457103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904468" y="4683518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124162" y="26393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942358" y="3445213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990853" y="25168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1049685" y="3322680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296208" y="4571039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85079" y="5276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563197" y="252283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910791" y="33286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873CB-5178-8648-B466-910301A255AE}"/>
              </a:ext>
            </a:extLst>
          </p:cNvPr>
          <p:cNvSpPr txBox="1"/>
          <p:nvPr/>
        </p:nvSpPr>
        <p:spPr>
          <a:xfrm>
            <a:off x="6623243" y="6068972"/>
            <a:ext cx="556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function_name(arg1, arg2)</a:t>
            </a:r>
            <a:endParaRPr lang="en-US" sz="28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280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Midterm?</a:t>
            </a:r>
            <a:endParaRPr lang="en-US" dirty="0"/>
          </a:p>
        </p:txBody>
      </p:sp>
      <p:pic>
        <p:nvPicPr>
          <p:cNvPr id="1026" name="Picture 2" descr="it's over Exams are done | Exams memes, Funny pictures, Humor">
            <a:extLst>
              <a:ext uri="{FF2B5EF4-FFF2-40B4-BE49-F238E27FC236}">
                <a16:creationId xmlns:a16="http://schemas.microsoft.com/office/drawing/2014/main" id="{17AF146F-0CF8-6B4C-BCAB-354D9BC1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37" y="3022775"/>
            <a:ext cx="4278326" cy="32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erm week is finally over!! - Turning Point CT">
            <a:extLst>
              <a:ext uri="{FF2B5EF4-FFF2-40B4-BE49-F238E27FC236}">
                <a16:creationId xmlns:a16="http://schemas.microsoft.com/office/drawing/2014/main" id="{52AD9606-CA34-9848-82F7-AC0EA5A7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63" y="785018"/>
            <a:ext cx="3731039" cy="20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dterms are over... FREEEEDOOMMMM!!! - Braveheart Freedom 2 | Meme  Generator">
            <a:extLst>
              <a:ext uri="{FF2B5EF4-FFF2-40B4-BE49-F238E27FC236}">
                <a16:creationId xmlns:a16="http://schemas.microsoft.com/office/drawing/2014/main" id="{EE955A73-0225-7941-9F00-A84F0F0C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77" y="3429000"/>
            <a:ext cx="2793888" cy="27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NISHED WITH MIDTERMS Thank Goodness! | Meme on SIZZLE">
            <a:extLst>
              <a:ext uri="{FF2B5EF4-FFF2-40B4-BE49-F238E27FC236}">
                <a16:creationId xmlns:a16="http://schemas.microsoft.com/office/drawing/2014/main" id="{B350D10A-BD01-BA45-84E5-44A27562C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3"/>
          <a:stretch/>
        </p:blipFill>
        <p:spPr bwMode="auto">
          <a:xfrm>
            <a:off x="8909528" y="654655"/>
            <a:ext cx="3086337" cy="229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- 125724] | Lying Down Game | Know Your Meme">
            <a:extLst>
              <a:ext uri="{FF2B5EF4-FFF2-40B4-BE49-F238E27FC236}">
                <a16:creationId xmlns:a16="http://schemas.microsoft.com/office/drawing/2014/main" id="{8CE10E93-FFD1-D64D-9987-A48CABFB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766" y="3578905"/>
            <a:ext cx="3325436" cy="249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514"/>
            <a:ext cx="11176591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Function Definitions with Default Parameters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37" y="1825624"/>
            <a:ext cx="11389800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with default values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Assigning a value to a</a:t>
            </a:r>
            <a:r>
              <a:rPr lang="en-US" b="1" dirty="0">
                <a:solidFill>
                  <a:schemeClr val="accent6"/>
                </a:solidFill>
              </a:rPr>
              <a:t> parameter</a:t>
            </a:r>
            <a:r>
              <a:rPr lang="en-US" dirty="0"/>
              <a:t> in the function definition indicates the default value (i.e. the value to use when no argument is provided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Using the above example, I could call </a:t>
            </a: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function_name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() </a:t>
            </a:r>
            <a:r>
              <a:rPr lang="en-US" dirty="0"/>
              <a:t>or </a:t>
            </a: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function_name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(val1, val2) </a:t>
            </a:r>
            <a:r>
              <a:rPr lang="en-US" dirty="0"/>
              <a:t>and it would be identical</a:t>
            </a:r>
          </a:p>
          <a:p>
            <a:r>
              <a:rPr lang="en-US" dirty="0"/>
              <a:t>Positional vs. keyword arguments - parameters up until now were ‘positional’</a:t>
            </a:r>
          </a:p>
          <a:p>
            <a:pPr lvl="1"/>
            <a:r>
              <a:rPr lang="en-US" dirty="0"/>
              <a:t>Positional must be defined first, order does not matter for keyword arguments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43867" y="2332351"/>
            <a:ext cx="12213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(parameter1=val1, parameter2=val2,…):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</p:spTree>
    <p:extLst>
      <p:ext uri="{BB962C8B-B14F-4D97-AF65-F5344CB8AC3E}">
        <p14:creationId xmlns:p14="http://schemas.microsoft.com/office/powerpoint/2010/main" val="67260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514"/>
            <a:ext cx="11176591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Greeting Example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with default values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93202" y="2296641"/>
            <a:ext cx="1264320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make_greeting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(title, name, surname, </a:t>
            </a:r>
            <a:r>
              <a:rPr lang="en-US" sz="28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formal=True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):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if </a:t>
            </a:r>
            <a:r>
              <a:rPr lang="en-US" sz="28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formal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return ("Hello " + title + " " + surname)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return ("Hey " + name)</a:t>
            </a:r>
          </a:p>
          <a:p>
            <a:endParaRPr lang="en-US" sz="28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make_greeting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("Mr.", “Neo”, ”Anderson"))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Hello Mr. Anderson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make_greeting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("Mr.", “Neo”, ”Anderson", False))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Hey Neo</a:t>
            </a:r>
          </a:p>
          <a:p>
            <a:endParaRPr lang="en-US" sz="28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15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94FA-E030-154F-AF27-21B1A7B8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B589-6708-6A43-AE83-08190B56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https://tinyurl.com/7x79adcw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5122" name="Picture 2" descr="SIR ARE YOU AWARE THAT FUNCTIONS RETURN VALUES? | Programmer Humor Meme on  ME.ME">
            <a:extLst>
              <a:ext uri="{FF2B5EF4-FFF2-40B4-BE49-F238E27FC236}">
                <a16:creationId xmlns:a16="http://schemas.microsoft.com/office/drawing/2014/main" id="{99147314-DF95-D340-89BF-A0EE92C65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6"/>
          <a:stretch/>
        </p:blipFill>
        <p:spPr bwMode="auto">
          <a:xfrm>
            <a:off x="7020614" y="1383662"/>
            <a:ext cx="3897596" cy="45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97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Creating default parameters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Default Function Values</a:t>
            </a:r>
          </a:p>
        </p:txBody>
      </p:sp>
    </p:spTree>
    <p:extLst>
      <p:ext uri="{BB962C8B-B14F-4D97-AF65-F5344CB8AC3E}">
        <p14:creationId xmlns:p14="http://schemas.microsoft.com/office/powerpoint/2010/main" val="194328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7A468D-C8E3-2242-AF5E-7C1F99C9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358C-45D5-572E-0EEC-72996D71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Mentimeter</a:t>
            </a:r>
            <a:r>
              <a:rPr lang="en-CA" dirty="0"/>
              <a:t> 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314-AD7C-71E9-AC7C-5394B0FB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0" u="none" strike="noStrike" dirty="0">
                <a:effectLst/>
                <a:latin typeface="MentiText"/>
              </a:rPr>
              <a:t>Jo</a:t>
            </a:r>
            <a:r>
              <a:rPr lang="en-CA" b="1" dirty="0">
                <a:latin typeface="MentiText"/>
              </a:rPr>
              <a:t>in at </a:t>
            </a:r>
            <a:r>
              <a:rPr lang="en-CA" b="1" dirty="0">
                <a:solidFill>
                  <a:srgbClr val="00FF00"/>
                </a:solidFill>
                <a:latin typeface="Menti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CA" b="1" dirty="0">
                <a:latin typeface="MentiText"/>
              </a:rPr>
              <a:t>:</a:t>
            </a:r>
          </a:p>
          <a:p>
            <a:pPr lvl="1"/>
            <a:r>
              <a:rPr lang="en-CA" sz="2800" b="1" i="0" u="none" strike="noStrike" dirty="0">
                <a:effectLst/>
                <a:latin typeface="MentiText"/>
              </a:rPr>
              <a:t>Code: </a:t>
            </a:r>
            <a:r>
              <a:rPr lang="en-CA" sz="2800" b="1" i="0" u="none" strike="noStrike" dirty="0">
                <a:solidFill>
                  <a:srgbClr val="FFFF00"/>
                </a:solidFill>
                <a:effectLst/>
                <a:latin typeface="MentiText"/>
              </a:rPr>
              <a:t>4460 4273</a:t>
            </a:r>
          </a:p>
          <a:p>
            <a:pPr lvl="1"/>
            <a:endParaRPr lang="en-CA" sz="2800" b="1" i="0" u="none" strike="noStrike" dirty="0">
              <a:solidFill>
                <a:srgbClr val="FFFF00"/>
              </a:solidFill>
              <a:effectLst/>
              <a:latin typeface="MentiText"/>
            </a:endParaRPr>
          </a:p>
          <a:p>
            <a:pPr marL="457200" lvl="1" indent="0">
              <a:buNone/>
            </a:pPr>
            <a:r>
              <a:rPr lang="en-GB" b="1" dirty="0">
                <a:latin typeface="MentiText"/>
              </a:rPr>
              <a:t>Link</a:t>
            </a:r>
            <a:r>
              <a:rPr lang="en-GB" b="0" i="0" u="none" strike="noStrike" dirty="0">
                <a:effectLst/>
                <a:latin typeface="MentiText"/>
              </a:rPr>
              <a:t> </a:t>
            </a:r>
            <a:endParaRPr lang="en-CA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CA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https://www.menti.com/aliebbk8fqwo</a:t>
            </a:r>
            <a:endParaRPr lang="en-CA" dirty="0">
              <a:solidFill>
                <a:srgbClr val="00FF00"/>
              </a:solidFill>
            </a:endParaRPr>
          </a:p>
          <a:p>
            <a:pPr lvl="1"/>
            <a:endParaRPr lang="en-CA" dirty="0">
              <a:solidFill>
                <a:srgbClr val="00FF00"/>
              </a:solidFill>
            </a:endParaRPr>
          </a:p>
        </p:txBody>
      </p:sp>
      <p:pic>
        <p:nvPicPr>
          <p:cNvPr id="1030" name="Picture 6" descr="Check Point Vector Images (over 9,600)">
            <a:extLst>
              <a:ext uri="{FF2B5EF4-FFF2-40B4-BE49-F238E27FC236}">
                <a16:creationId xmlns:a16="http://schemas.microsoft.com/office/drawing/2014/main" id="{73300366-357E-D433-C563-B7C82FF6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00" r="96175">
                        <a14:foregroundMark x1="5464" y1="27200" x2="5464" y2="59600"/>
                        <a14:foregroundMark x1="5464" y1="59600" x2="7650" y2="69200"/>
                        <a14:foregroundMark x1="94171" y1="24400" x2="94171" y2="62000"/>
                        <a14:foregroundMark x1="95082" y1="76400" x2="96175" y2="6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64" y="503401"/>
            <a:ext cx="3866106" cy="17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81CEE32-1B1E-2DF8-1652-D086E316F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74" y="2058620"/>
            <a:ext cx="4369486" cy="43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4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 and Aliasing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9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9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181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286D-C3A4-C34B-996B-562FF5A3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functions to the next level!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ECF-7A4B-2B4F-A8C6-0B2AD3146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12902" cy="4835479"/>
          </a:xfrm>
        </p:spPr>
        <p:txBody>
          <a:bodyPr/>
          <a:lstStyle/>
          <a:p>
            <a:r>
              <a:rPr lang="en-US" dirty="0"/>
              <a:t>So far, we have only covered the essential concepts related to functions</a:t>
            </a:r>
          </a:p>
          <a:p>
            <a:r>
              <a:rPr lang="en-US" dirty="0"/>
              <a:t>In this lecture, we will discuss:</a:t>
            </a:r>
          </a:p>
          <a:p>
            <a:pPr lvl="1"/>
            <a:r>
              <a:rPr lang="en-US" dirty="0"/>
              <a:t>Aliasing</a:t>
            </a:r>
          </a:p>
          <a:p>
            <a:pPr lvl="1"/>
            <a:r>
              <a:rPr lang="en-US" dirty="0"/>
              <a:t>Creating and using default values</a:t>
            </a:r>
          </a:p>
        </p:txBody>
      </p:sp>
      <p:pic>
        <p:nvPicPr>
          <p:cNvPr id="2050" name="Picture 2" descr="are you a rare candy? because you just made me level up - Pokemon Trainer  Pick-Up Lines - quickmeme">
            <a:extLst>
              <a:ext uri="{FF2B5EF4-FFF2-40B4-BE49-F238E27FC236}">
                <a16:creationId xmlns:a16="http://schemas.microsoft.com/office/drawing/2014/main" id="{E5FD6512-A48F-4641-BF26-65911439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98" y="2210937"/>
            <a:ext cx="3671935" cy="34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61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10000"/>
          </a:bodyPr>
          <a:lstStyle/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two variable names refer to the same object, they are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aliases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we modify one variable, we are modifying the object it refers to, hence also modifying the second variable.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is common source of error when working with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objects.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D97458-1679-4640-9875-FB3E18AF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74" y="3188677"/>
            <a:ext cx="5137052" cy="2446215"/>
          </a:xfrm>
          <a:prstGeom prst="rect">
            <a:avLst/>
          </a:prstGeom>
        </p:spPr>
      </p:pic>
      <p:pic>
        <p:nvPicPr>
          <p:cNvPr id="7170" name="Picture 2" descr="Alias (TV series) - Wikipedia">
            <a:extLst>
              <a:ext uri="{FF2B5EF4-FFF2-40B4-BE49-F238E27FC236}">
                <a16:creationId xmlns:a16="http://schemas.microsoft.com/office/drawing/2014/main" id="{B4015493-563B-4345-B457-73A7C30A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4" y="3390704"/>
            <a:ext cx="2689274" cy="21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70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</a:t>
            </a:r>
            <a:r>
              <a:rPr lang="en-US" dirty="0">
                <a:solidFill>
                  <a:schemeClr val="accent6"/>
                </a:solidFill>
              </a:rPr>
              <a:t> 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2084467" y="1735797"/>
            <a:ext cx="772680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 =  [11, 12, 13, 14, 15, 16, 27]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 = lst1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lst1[-1] = 17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[11, 12, 13, 14, 15, 16, 17]</a:t>
            </a: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id(lst1)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id(lst2)</a:t>
            </a:r>
          </a:p>
          <a:p>
            <a:pPr marL="12700"/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58"/>
            <a:ext cx="10219337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How can we copy lst1 into another list without aliasing?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2" descr="Cisco command aliases (shortcuts)">
            <a:extLst>
              <a:ext uri="{FF2B5EF4-FFF2-40B4-BE49-F238E27FC236}">
                <a16:creationId xmlns:a16="http://schemas.microsoft.com/office/drawing/2014/main" id="{43A21047-5E1E-0946-8CCC-2F828DED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71" y="2552190"/>
            <a:ext cx="3275463" cy="21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5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66781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Copying Lists and 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486508" y="2426017"/>
            <a:ext cx="772680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=  [0, 1, 2, 3]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endParaRPr lang="en-CA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chemeClr val="accent1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list(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E9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[:]</a:t>
            </a:r>
          </a:p>
          <a:p>
            <a:pPr marL="12700">
              <a:lnSpc>
                <a:spcPct val="100000"/>
              </a:lnSpc>
            </a:pPr>
            <a:endParaRPr lang="en-CA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chemeClr val="accent2"/>
                </a:solidFill>
                <a:latin typeface="Courier New"/>
                <a:cs typeface="Courier New"/>
              </a:rPr>
              <a:t>54514112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24514139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83662"/>
            <a:ext cx="10219337" cy="1042355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simple ways to copy lists:</a:t>
            </a:r>
          </a:p>
          <a:p>
            <a:pPr lvl="1"/>
            <a:r>
              <a:rPr lang="en-US" sz="2000" dirty="0"/>
              <a:t>Using the 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list( ) </a:t>
            </a:r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Completely slice the list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[:]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9EBEB-90E7-8140-9E3E-E025BF0D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2" y="1383662"/>
            <a:ext cx="491617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CAB457-17B5-4643-9825-17D69660D5B8}"/>
              </a:ext>
            </a:extLst>
          </p:cNvPr>
          <p:cNvSpPr/>
          <p:nvPr/>
        </p:nvSpPr>
        <p:spPr>
          <a:xfrm>
            <a:off x="6639951" y="2053883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10E57-6169-9E45-AF31-A6F69413552D}"/>
              </a:ext>
            </a:extLst>
          </p:cNvPr>
          <p:cNvSpPr/>
          <p:nvPr/>
        </p:nvSpPr>
        <p:spPr>
          <a:xfrm>
            <a:off x="6639951" y="3063166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14EC7-1460-8746-BE98-EFB876D01678}"/>
              </a:ext>
            </a:extLst>
          </p:cNvPr>
          <p:cNvSpPr/>
          <p:nvPr/>
        </p:nvSpPr>
        <p:spPr>
          <a:xfrm>
            <a:off x="6649329" y="4092525"/>
            <a:ext cx="703384" cy="3862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90637-1303-3244-A7EE-940F8D37DF05}"/>
              </a:ext>
            </a:extLst>
          </p:cNvPr>
          <p:cNvSpPr/>
          <p:nvPr/>
        </p:nvSpPr>
        <p:spPr>
          <a:xfrm>
            <a:off x="6649329" y="5515882"/>
            <a:ext cx="703384" cy="386202"/>
          </a:xfrm>
          <a:prstGeom prst="rect">
            <a:avLst/>
          </a:prstGeom>
          <a:noFill/>
          <a:ln w="57150">
            <a:solidFill>
              <a:srgbClr val="FF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32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5" y="802001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Summarizing and Revisiting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60" y="1770319"/>
            <a:ext cx="8155675" cy="4835479"/>
          </a:xfrm>
        </p:spPr>
        <p:txBody>
          <a:bodyPr/>
          <a:lstStyle/>
          <a:p>
            <a:r>
              <a:rPr lang="en-US" dirty="0"/>
              <a:t>Python passes parameters by object references</a:t>
            </a:r>
          </a:p>
          <a:p>
            <a:pPr lvl="1"/>
            <a:r>
              <a:rPr lang="en-US" dirty="0"/>
              <a:t>An object is not copied, its reference is passed</a:t>
            </a:r>
          </a:p>
          <a:p>
            <a:r>
              <a:rPr lang="en-US" dirty="0"/>
              <a:t>If the object being referenced is immutable (number, string, tuple), it is not possible to modify that object</a:t>
            </a:r>
          </a:p>
          <a:p>
            <a:r>
              <a:rPr lang="en-US" dirty="0"/>
              <a:t>If the object being referenced is mutable (lists, sets, dictionaries), then a change made in the function is also reflected in the referenced object </a:t>
            </a:r>
          </a:p>
          <a:p>
            <a:pPr lvl="1"/>
            <a:r>
              <a:rPr lang="en-US" dirty="0"/>
              <a:t>This is called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pic>
        <p:nvPicPr>
          <p:cNvPr id="5" name="Picture 4" descr="A picture containing cat, indoor, orange, domestic cat&#10;&#10;Description automatically generated">
            <a:extLst>
              <a:ext uri="{FF2B5EF4-FFF2-40B4-BE49-F238E27FC236}">
                <a16:creationId xmlns:a16="http://schemas.microsoft.com/office/drawing/2014/main" id="{ACB264E4-407A-3C47-BC9C-6AC20C8DE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2"/>
          <a:stretch/>
        </p:blipFill>
        <p:spPr>
          <a:xfrm>
            <a:off x="8789159" y="494710"/>
            <a:ext cx="3402842" cy="3914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0A2AD-B122-8643-8D8E-E1D60E04EDEA}"/>
              </a:ext>
            </a:extLst>
          </p:cNvPr>
          <p:cNvSpPr txBox="1"/>
          <p:nvPr/>
        </p:nvSpPr>
        <p:spPr>
          <a:xfrm>
            <a:off x="9276781" y="4376160"/>
            <a:ext cx="24310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Catonio</a:t>
            </a:r>
            <a:r>
              <a:rPr lang="en-US" dirty="0">
                <a:solidFill>
                  <a:schemeClr val="accent6"/>
                </a:solidFill>
              </a:rPr>
              <a:t> Banderas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Kitty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McHandsomePants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Munchkin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Fatso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Little Predator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Baby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Furball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9" name="Picture 8" descr="A cat sleeping on a box&#10;&#10;Description automatically generated with medium confidence">
            <a:extLst>
              <a:ext uri="{FF2B5EF4-FFF2-40B4-BE49-F238E27FC236}">
                <a16:creationId xmlns:a16="http://schemas.microsoft.com/office/drawing/2014/main" id="{BD6CA12B-E9F1-2B47-AADE-60315CC18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2"/>
          <a:stretch/>
        </p:blipFill>
        <p:spPr>
          <a:xfrm>
            <a:off x="8439936" y="494709"/>
            <a:ext cx="3752064" cy="39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3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Recap: 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87C-C433-45BC-9635-279D5643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75844" cy="4835479"/>
          </a:xfrm>
        </p:spPr>
        <p:txBody>
          <a:bodyPr/>
          <a:lstStyle/>
          <a:p>
            <a:r>
              <a:rPr lang="en-US" dirty="0"/>
              <a:t>A variable is only available from inside the region it is created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which is called the variable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s scope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 Python has four different scopes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we will discuss the two most important for this course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Local Scope</a:t>
            </a:r>
          </a:p>
          <a:p>
            <a:r>
              <a:rPr lang="en-US" dirty="0"/>
              <a:t>Global Scope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3E0CB-357A-4FC6-BC70-475165F855E6}"/>
              </a:ext>
            </a:extLst>
          </p:cNvPr>
          <p:cNvSpPr txBox="1"/>
          <p:nvPr/>
        </p:nvSpPr>
        <p:spPr>
          <a:xfrm>
            <a:off x="8772342" y="4884660"/>
            <a:ext cx="25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2CF7420-94F9-4950-A2D7-2E558F23530E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092BD-7151-4669-95E4-24CB02A769DB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825E9A61-61F0-4C2C-9D68-2DA941AE4D2B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BB9FAA-E4FA-4324-BFF2-C06B1A9DE011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1002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25417</TotalTime>
  <Words>2311</Words>
  <Application>Microsoft Macintosh PowerPoint</Application>
  <PresentationFormat>Widescreen</PresentationFormat>
  <Paragraphs>387</Paragraphs>
  <Slides>35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宋体</vt:lpstr>
      <vt:lpstr>Arial</vt:lpstr>
      <vt:lpstr>Calibri</vt:lpstr>
      <vt:lpstr>Courier</vt:lpstr>
      <vt:lpstr>Courier New</vt:lpstr>
      <vt:lpstr>MentiText</vt:lpstr>
      <vt:lpstr>Segoe UI</vt:lpstr>
      <vt:lpstr>Wingdings</vt:lpstr>
      <vt:lpstr>APS106_PPTX_Theme</vt:lpstr>
      <vt:lpstr>Advanced Functions and Aliasing</vt:lpstr>
      <vt:lpstr>This Week’s Content</vt:lpstr>
      <vt:lpstr>Midterm?</vt:lpstr>
      <vt:lpstr>Taking functions to the next level!</vt:lpstr>
      <vt:lpstr>Aliasing</vt:lpstr>
      <vt:lpstr>Avoiding Aliasing</vt:lpstr>
      <vt:lpstr>Copying Lists and Avoiding Aliasing</vt:lpstr>
      <vt:lpstr>Summarizing and Revisiting Aliasing</vt:lpstr>
      <vt:lpstr>Recap: Variable Scope</vt:lpstr>
      <vt:lpstr>Variable Scope</vt:lpstr>
      <vt:lpstr>Variable Scope</vt:lpstr>
      <vt:lpstr>Variable Scope</vt:lpstr>
      <vt:lpstr>Variable Scope</vt:lpstr>
      <vt:lpstr>Variable Scope</vt:lpstr>
      <vt:lpstr>Example: Immutable Type</vt:lpstr>
      <vt:lpstr>Example: Mutable Type (Aliasing)</vt:lpstr>
      <vt:lpstr>Example: Mutable Type (Aliasing)</vt:lpstr>
      <vt:lpstr>Python Visualizer</vt:lpstr>
      <vt:lpstr>Let’s Code!</vt:lpstr>
      <vt:lpstr>Let’s Recap Functions</vt:lpstr>
      <vt:lpstr>Function Definitions</vt:lpstr>
      <vt:lpstr>Function Definitions</vt:lpstr>
      <vt:lpstr>Default Values</vt:lpstr>
      <vt:lpstr>Default Values of print</vt:lpstr>
      <vt:lpstr>Examples: Default Values of print</vt:lpstr>
      <vt:lpstr>Python Visualizer</vt:lpstr>
      <vt:lpstr>What if we want default parameters in our custom functions? </vt:lpstr>
      <vt:lpstr>Function Definitions One More Time…</vt:lpstr>
      <vt:lpstr>Function Definitions One More Time…</vt:lpstr>
      <vt:lpstr>Function Definitions with Default Parameters</vt:lpstr>
      <vt:lpstr>A Greeting Example</vt:lpstr>
      <vt:lpstr>Python Visualizer</vt:lpstr>
      <vt:lpstr>Let’s Code!</vt:lpstr>
      <vt:lpstr>Mentimeter Checkpoint</vt:lpstr>
      <vt:lpstr>Advanced Functions and Aliasing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204</cp:revision>
  <dcterms:created xsi:type="dcterms:W3CDTF">2021-11-03T00:49:37Z</dcterms:created>
  <dcterms:modified xsi:type="dcterms:W3CDTF">2025-03-11T16:59:53Z</dcterms:modified>
</cp:coreProperties>
</file>